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58" r:id="rId3"/>
    <p:sldId id="259" r:id="rId4"/>
    <p:sldId id="263" r:id="rId5"/>
    <p:sldId id="260" r:id="rId6"/>
    <p:sldId id="262" r:id="rId7"/>
    <p:sldId id="282" r:id="rId8"/>
    <p:sldId id="274" r:id="rId9"/>
    <p:sldId id="277" r:id="rId10"/>
    <p:sldId id="278" r:id="rId11"/>
    <p:sldId id="279" r:id="rId12"/>
    <p:sldId id="280" r:id="rId13"/>
    <p:sldId id="281" r:id="rId14"/>
    <p:sldId id="275" r:id="rId15"/>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7575"/>
    <a:srgbClr val="6C911D"/>
    <a:srgbClr val="92D050"/>
    <a:srgbClr val="000000"/>
    <a:srgbClr val="90C2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58" autoAdjust="0"/>
  </p:normalViewPr>
  <p:slideViewPr>
    <p:cSldViewPr>
      <p:cViewPr>
        <p:scale>
          <a:sx n="76" d="100"/>
          <a:sy n="76" d="100"/>
        </p:scale>
        <p:origin x="-1392" y="-3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FF52C1-E482-496A-8231-40F02EE0997C}" type="datetimeFigureOut">
              <a:rPr lang="es-CO" smtClean="0"/>
              <a:t>24/08/2015</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D9347B-ED85-4010-AAB4-2504EA543B88}" type="slidenum">
              <a:rPr lang="es-CO" smtClean="0"/>
              <a:t>‹Nº›</a:t>
            </a:fld>
            <a:endParaRPr lang="es-CO"/>
          </a:p>
        </p:txBody>
      </p:sp>
    </p:spTree>
    <p:extLst>
      <p:ext uri="{BB962C8B-B14F-4D97-AF65-F5344CB8AC3E}">
        <p14:creationId xmlns:p14="http://schemas.microsoft.com/office/powerpoint/2010/main" val="3410427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8F52E92-9E41-4DB2-A141-EE7FA27DF2C5}" type="datetimeFigureOut">
              <a:rPr lang="es-CO" smtClean="0"/>
              <a:t>24/08/2015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F887B03-03DE-452A-801E-2ED5FF494D4C}" type="slidenum">
              <a:rPr lang="es-CO" smtClean="0"/>
              <a:t>‹Nº›</a:t>
            </a:fld>
            <a:endParaRPr lang="es-CO"/>
          </a:p>
        </p:txBody>
      </p:sp>
    </p:spTree>
    <p:extLst>
      <p:ext uri="{BB962C8B-B14F-4D97-AF65-F5344CB8AC3E}">
        <p14:creationId xmlns:p14="http://schemas.microsoft.com/office/powerpoint/2010/main" val="1641184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8F52E92-9E41-4DB2-A141-EE7FA27DF2C5}" type="datetimeFigureOut">
              <a:rPr lang="es-CO" smtClean="0"/>
              <a:t>24/08/2015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F887B03-03DE-452A-801E-2ED5FF494D4C}" type="slidenum">
              <a:rPr lang="es-CO" smtClean="0"/>
              <a:t>‹Nº›</a:t>
            </a:fld>
            <a:endParaRPr lang="es-CO"/>
          </a:p>
        </p:txBody>
      </p:sp>
    </p:spTree>
    <p:extLst>
      <p:ext uri="{BB962C8B-B14F-4D97-AF65-F5344CB8AC3E}">
        <p14:creationId xmlns:p14="http://schemas.microsoft.com/office/powerpoint/2010/main" val="96701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8F52E92-9E41-4DB2-A141-EE7FA27DF2C5}" type="datetimeFigureOut">
              <a:rPr lang="es-CO" smtClean="0"/>
              <a:t>24/08/2015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F887B03-03DE-452A-801E-2ED5FF494D4C}" type="slidenum">
              <a:rPr lang="es-CO" smtClean="0"/>
              <a:t>‹Nº›</a:t>
            </a:fld>
            <a:endParaRPr lang="es-CO"/>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33116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8F52E92-9E41-4DB2-A141-EE7FA27DF2C5}" type="datetimeFigureOut">
              <a:rPr lang="es-CO" smtClean="0"/>
              <a:t>24/08/2015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F887B03-03DE-452A-801E-2ED5FF494D4C}" type="slidenum">
              <a:rPr lang="es-CO" smtClean="0"/>
              <a:t>‹Nº›</a:t>
            </a:fld>
            <a:endParaRPr lang="es-CO"/>
          </a:p>
        </p:txBody>
      </p:sp>
    </p:spTree>
    <p:extLst>
      <p:ext uri="{BB962C8B-B14F-4D97-AF65-F5344CB8AC3E}">
        <p14:creationId xmlns:p14="http://schemas.microsoft.com/office/powerpoint/2010/main" val="1609118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8F52E92-9E41-4DB2-A141-EE7FA27DF2C5}" type="datetimeFigureOut">
              <a:rPr lang="es-CO" smtClean="0"/>
              <a:t>24/08/2015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F887B03-03DE-452A-801E-2ED5FF494D4C}" type="slidenum">
              <a:rPr lang="es-CO" smtClean="0"/>
              <a:t>‹Nº›</a:t>
            </a:fld>
            <a:endParaRPr lang="es-CO"/>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94201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8F52E92-9E41-4DB2-A141-EE7FA27DF2C5}" type="datetimeFigureOut">
              <a:rPr lang="es-CO" smtClean="0"/>
              <a:t>24/08/2015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F887B03-03DE-452A-801E-2ED5FF494D4C}" type="slidenum">
              <a:rPr lang="es-CO" smtClean="0"/>
              <a:t>‹Nº›</a:t>
            </a:fld>
            <a:endParaRPr lang="es-CO"/>
          </a:p>
        </p:txBody>
      </p:sp>
    </p:spTree>
    <p:extLst>
      <p:ext uri="{BB962C8B-B14F-4D97-AF65-F5344CB8AC3E}">
        <p14:creationId xmlns:p14="http://schemas.microsoft.com/office/powerpoint/2010/main" val="427927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8F52E92-9E41-4DB2-A141-EE7FA27DF2C5}" type="datetimeFigureOut">
              <a:rPr lang="es-CO" smtClean="0"/>
              <a:t>24/08/2015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F887B03-03DE-452A-801E-2ED5FF494D4C}" type="slidenum">
              <a:rPr lang="es-CO" smtClean="0"/>
              <a:t>‹Nº›</a:t>
            </a:fld>
            <a:endParaRPr lang="es-CO"/>
          </a:p>
        </p:txBody>
      </p:sp>
    </p:spTree>
    <p:extLst>
      <p:ext uri="{BB962C8B-B14F-4D97-AF65-F5344CB8AC3E}">
        <p14:creationId xmlns:p14="http://schemas.microsoft.com/office/powerpoint/2010/main" val="2221814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8F52E92-9E41-4DB2-A141-EE7FA27DF2C5}" type="datetimeFigureOut">
              <a:rPr lang="es-CO" smtClean="0"/>
              <a:t>24/08/2015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F887B03-03DE-452A-801E-2ED5FF494D4C}" type="slidenum">
              <a:rPr lang="es-CO" smtClean="0"/>
              <a:t>‹Nº›</a:t>
            </a:fld>
            <a:endParaRPr lang="es-CO"/>
          </a:p>
        </p:txBody>
      </p:sp>
    </p:spTree>
    <p:extLst>
      <p:ext uri="{BB962C8B-B14F-4D97-AF65-F5344CB8AC3E}">
        <p14:creationId xmlns:p14="http://schemas.microsoft.com/office/powerpoint/2010/main" val="1556396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8F52E92-9E41-4DB2-A141-EE7FA27DF2C5}" type="datetimeFigureOut">
              <a:rPr lang="es-CO" smtClean="0"/>
              <a:t>24/08/2015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F887B03-03DE-452A-801E-2ED5FF494D4C}" type="slidenum">
              <a:rPr lang="es-CO" smtClean="0"/>
              <a:t>‹Nº›</a:t>
            </a:fld>
            <a:endParaRPr lang="es-CO"/>
          </a:p>
        </p:txBody>
      </p:sp>
    </p:spTree>
    <p:extLst>
      <p:ext uri="{BB962C8B-B14F-4D97-AF65-F5344CB8AC3E}">
        <p14:creationId xmlns:p14="http://schemas.microsoft.com/office/powerpoint/2010/main" val="174048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8F52E92-9E41-4DB2-A141-EE7FA27DF2C5}" type="datetimeFigureOut">
              <a:rPr lang="es-CO" smtClean="0"/>
              <a:t>24/08/2015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F887B03-03DE-452A-801E-2ED5FF494D4C}" type="slidenum">
              <a:rPr lang="es-CO" smtClean="0"/>
              <a:t>‹Nº›</a:t>
            </a:fld>
            <a:endParaRPr lang="es-CO"/>
          </a:p>
        </p:txBody>
      </p:sp>
    </p:spTree>
    <p:extLst>
      <p:ext uri="{BB962C8B-B14F-4D97-AF65-F5344CB8AC3E}">
        <p14:creationId xmlns:p14="http://schemas.microsoft.com/office/powerpoint/2010/main" val="202701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8F52E92-9E41-4DB2-A141-EE7FA27DF2C5}" type="datetimeFigureOut">
              <a:rPr lang="es-CO" smtClean="0"/>
              <a:t>24/08/2015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F887B03-03DE-452A-801E-2ED5FF494D4C}" type="slidenum">
              <a:rPr lang="es-CO" smtClean="0"/>
              <a:t>‹Nº›</a:t>
            </a:fld>
            <a:endParaRPr lang="es-CO"/>
          </a:p>
        </p:txBody>
      </p:sp>
    </p:spTree>
    <p:extLst>
      <p:ext uri="{BB962C8B-B14F-4D97-AF65-F5344CB8AC3E}">
        <p14:creationId xmlns:p14="http://schemas.microsoft.com/office/powerpoint/2010/main" val="871912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8F52E92-9E41-4DB2-A141-EE7FA27DF2C5}" type="datetimeFigureOut">
              <a:rPr lang="es-CO" smtClean="0"/>
              <a:t>24/08/2015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5F887B03-03DE-452A-801E-2ED5FF494D4C}" type="slidenum">
              <a:rPr lang="es-CO" smtClean="0"/>
              <a:t>‹Nº›</a:t>
            </a:fld>
            <a:endParaRPr lang="es-CO"/>
          </a:p>
        </p:txBody>
      </p:sp>
    </p:spTree>
    <p:extLst>
      <p:ext uri="{BB962C8B-B14F-4D97-AF65-F5344CB8AC3E}">
        <p14:creationId xmlns:p14="http://schemas.microsoft.com/office/powerpoint/2010/main" val="3800626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8F52E92-9E41-4DB2-A141-EE7FA27DF2C5}" type="datetimeFigureOut">
              <a:rPr lang="es-CO" smtClean="0"/>
              <a:t>24/08/2015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5F887B03-03DE-452A-801E-2ED5FF494D4C}" type="slidenum">
              <a:rPr lang="es-CO" smtClean="0"/>
              <a:t>‹Nº›</a:t>
            </a:fld>
            <a:endParaRPr lang="es-CO"/>
          </a:p>
        </p:txBody>
      </p:sp>
    </p:spTree>
    <p:extLst>
      <p:ext uri="{BB962C8B-B14F-4D97-AF65-F5344CB8AC3E}">
        <p14:creationId xmlns:p14="http://schemas.microsoft.com/office/powerpoint/2010/main" val="2732948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F52E92-9E41-4DB2-A141-EE7FA27DF2C5}" type="datetimeFigureOut">
              <a:rPr lang="es-CO" smtClean="0"/>
              <a:t>24/08/2015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5F887B03-03DE-452A-801E-2ED5FF494D4C}" type="slidenum">
              <a:rPr lang="es-CO" smtClean="0"/>
              <a:t>‹Nº›</a:t>
            </a:fld>
            <a:endParaRPr lang="es-CO"/>
          </a:p>
        </p:txBody>
      </p:sp>
    </p:spTree>
    <p:extLst>
      <p:ext uri="{BB962C8B-B14F-4D97-AF65-F5344CB8AC3E}">
        <p14:creationId xmlns:p14="http://schemas.microsoft.com/office/powerpoint/2010/main" val="156424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8F52E92-9E41-4DB2-A141-EE7FA27DF2C5}" type="datetimeFigureOut">
              <a:rPr lang="es-CO" smtClean="0"/>
              <a:t>24/08/2015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F887B03-03DE-452A-801E-2ED5FF494D4C}" type="slidenum">
              <a:rPr lang="es-CO" smtClean="0"/>
              <a:t>‹Nº›</a:t>
            </a:fld>
            <a:endParaRPr lang="es-CO"/>
          </a:p>
        </p:txBody>
      </p:sp>
    </p:spTree>
    <p:extLst>
      <p:ext uri="{BB962C8B-B14F-4D97-AF65-F5344CB8AC3E}">
        <p14:creationId xmlns:p14="http://schemas.microsoft.com/office/powerpoint/2010/main" val="848754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8F52E92-9E41-4DB2-A141-EE7FA27DF2C5}" type="datetimeFigureOut">
              <a:rPr lang="es-CO" smtClean="0"/>
              <a:t>24/08/2015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F887B03-03DE-452A-801E-2ED5FF494D4C}" type="slidenum">
              <a:rPr lang="es-CO" smtClean="0"/>
              <a:t>‹Nº›</a:t>
            </a:fld>
            <a:endParaRPr lang="es-CO"/>
          </a:p>
        </p:txBody>
      </p:sp>
    </p:spTree>
    <p:extLst>
      <p:ext uri="{BB962C8B-B14F-4D97-AF65-F5344CB8AC3E}">
        <p14:creationId xmlns:p14="http://schemas.microsoft.com/office/powerpoint/2010/main" val="776905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F52E92-9E41-4DB2-A141-EE7FA27DF2C5}" type="datetimeFigureOut">
              <a:rPr lang="es-CO" smtClean="0"/>
              <a:t>24/08/2015</a:t>
            </a:fld>
            <a:endParaRPr lang="es-CO"/>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5F887B03-03DE-452A-801E-2ED5FF494D4C}" type="slidenum">
              <a:rPr lang="es-CO" smtClean="0"/>
              <a:t>‹Nº›</a:t>
            </a:fld>
            <a:endParaRPr lang="es-CO"/>
          </a:p>
        </p:txBody>
      </p:sp>
    </p:spTree>
    <p:extLst>
      <p:ext uri="{BB962C8B-B14F-4D97-AF65-F5344CB8AC3E}">
        <p14:creationId xmlns:p14="http://schemas.microsoft.com/office/powerpoint/2010/main" val="36221562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asistencia1001.blogspot.com/"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mailto:asistencia1001@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5.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WMF"/><Relationship Id="rId1" Type="http://schemas.openxmlformats.org/officeDocument/2006/relationships/slideLayout" Target="../slideLayouts/slideLayout5.xml"/><Relationship Id="rId5" Type="http://schemas.openxmlformats.org/officeDocument/2006/relationships/image" Target="../media/image7.WMF"/><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11560" y="4005064"/>
            <a:ext cx="6020636" cy="1826438"/>
          </a:xfrm>
        </p:spPr>
        <p:txBody>
          <a:bodyPr>
            <a:normAutofit/>
          </a:bodyPr>
          <a:lstStyle/>
          <a:p>
            <a:r>
              <a:rPr lang="es-CO" b="1" dirty="0" smtClean="0">
                <a:solidFill>
                  <a:srgbClr val="92D050"/>
                </a:solidFill>
              </a:rPr>
              <a:t>Innovando procesos cooperativos con visión ambientalista.</a:t>
            </a:r>
          </a:p>
          <a:p>
            <a:endParaRPr lang="en-US" b="1" dirty="0" smtClean="0"/>
          </a:p>
          <a:p>
            <a:r>
              <a:rPr lang="en-US" b="1" dirty="0" smtClean="0">
                <a:solidFill>
                  <a:schemeClr val="accent1">
                    <a:lumMod val="75000"/>
                  </a:schemeClr>
                </a:solidFill>
              </a:rPr>
              <a:t>Innovating cooperative processes with environmental vision.</a:t>
            </a:r>
            <a:endParaRPr lang="en-US" b="1" dirty="0">
              <a:solidFill>
                <a:schemeClr val="accent1">
                  <a:lumMod val="75000"/>
                </a:schemeClr>
              </a:solidFill>
            </a:endParaRPr>
          </a:p>
        </p:txBody>
      </p:sp>
      <p:pic>
        <p:nvPicPr>
          <p:cNvPr id="4" name="2 Imagen"/>
          <p:cNvPicPr>
            <a:picLocks noChangeAspect="1"/>
          </p:cNvPicPr>
          <p:nvPr/>
        </p:nvPicPr>
        <p:blipFill rotWithShape="1">
          <a:blip r:embed="rId2">
            <a:extLst>
              <a:ext uri="{BEBA8EAE-BF5A-486C-A8C5-ECC9F3942E4B}">
                <a14:imgProps xmlns:a14="http://schemas.microsoft.com/office/drawing/2010/main">
                  <a14:imgLayer r:embed="rId3">
                    <a14:imgEffect>
                      <a14:backgroundRemoval t="4121" b="96429" l="2053" r="94721">
                        <a14:backgroundMark x1="19648" y1="17857" x2="19648" y2="17857"/>
                        <a14:backgroundMark x1="18622" y1="29945" x2="18622" y2="29945"/>
                        <a14:backgroundMark x1="33284" y1="21703" x2="33284" y2="21703"/>
                        <a14:backgroundMark x1="33578" y1="28571" x2="33578" y2="28571"/>
                        <a14:backgroundMark x1="30205" y1="63462" x2="30205" y2="63462"/>
                        <a14:backgroundMark x1="54985" y1="69780" x2="54985" y2="69780"/>
                        <a14:backgroundMark x1="63930" y1="67582" x2="63930" y2="67582"/>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l="15891" t="21951" r="15114" b="26830"/>
          <a:stretch/>
        </p:blipFill>
        <p:spPr>
          <a:xfrm>
            <a:off x="1475656" y="476672"/>
            <a:ext cx="5256584" cy="2082797"/>
          </a:xfrm>
          <a:prstGeom prst="rect">
            <a:avLst/>
          </a:prstGeom>
        </p:spPr>
      </p:pic>
      <p:sp>
        <p:nvSpPr>
          <p:cNvPr id="6" name="CuadroTexto 5"/>
          <p:cNvSpPr txBox="1"/>
          <p:nvPr/>
        </p:nvSpPr>
        <p:spPr>
          <a:xfrm>
            <a:off x="6372200" y="2060848"/>
            <a:ext cx="1224136" cy="307777"/>
          </a:xfrm>
          <a:prstGeom prst="rect">
            <a:avLst/>
          </a:prstGeom>
          <a:noFill/>
        </p:spPr>
        <p:txBody>
          <a:bodyPr wrap="square" rtlCol="0">
            <a:spAutoFit/>
          </a:bodyPr>
          <a:lstStyle/>
          <a:p>
            <a:r>
              <a:rPr lang="es-ES" sz="1400" b="1" dirty="0" smtClean="0">
                <a:solidFill>
                  <a:schemeClr val="bg1">
                    <a:lumMod val="75000"/>
                  </a:schemeClr>
                </a:solidFill>
              </a:rPr>
              <a:t>2014</a:t>
            </a:r>
            <a:endParaRPr lang="es-ES" sz="1400" b="1"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599" y="908720"/>
            <a:ext cx="6347714" cy="5132643"/>
          </a:xfrm>
        </p:spPr>
        <p:txBody>
          <a:bodyPr>
            <a:normAutofit/>
          </a:bodyPr>
          <a:lstStyle/>
          <a:p>
            <a:pPr>
              <a:buFont typeface="Wingdings" pitchFamily="2" charset="2"/>
              <a:buChar char="v"/>
            </a:pPr>
            <a:r>
              <a:rPr lang="es-ES" sz="2800" dirty="0" smtClean="0">
                <a:latin typeface="Georgia" pitchFamily="18" charset="0"/>
              </a:rPr>
              <a:t>VIDRIOS (FRASCOS):El </a:t>
            </a:r>
            <a:r>
              <a:rPr lang="es-ES" sz="2800" dirty="0">
                <a:latin typeface="Georgia" pitchFamily="18" charset="0"/>
              </a:rPr>
              <a:t>vidrio ha servido como un recipiente de envasado </a:t>
            </a:r>
            <a:r>
              <a:rPr lang="es-ES" sz="2800" dirty="0" smtClean="0">
                <a:latin typeface="Georgia" pitchFamily="18" charset="0"/>
              </a:rPr>
              <a:t>universal, gracias a el se han podido hacer cosas como: </a:t>
            </a:r>
            <a:r>
              <a:rPr lang="es-ES" sz="2800" dirty="0">
                <a:latin typeface="Georgia" pitchFamily="18" charset="0"/>
              </a:rPr>
              <a:t>la fabricación de bolas, aplicaciones decorativas, fibra de vidrio y en el trabajo del metal de fundición, entre otros. </a:t>
            </a:r>
            <a:endParaRPr lang="es-ES" sz="2800" dirty="0">
              <a:latin typeface="Georgia" pitchFamily="18" charset="0"/>
            </a:endParaRP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181436"/>
            <a:ext cx="2702023" cy="2251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0792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599" y="836712"/>
            <a:ext cx="6347714" cy="5204651"/>
          </a:xfrm>
        </p:spPr>
        <p:txBody>
          <a:bodyPr>
            <a:normAutofit/>
          </a:bodyPr>
          <a:lstStyle/>
          <a:p>
            <a:pPr marL="285750" indent="-285750">
              <a:buFont typeface="Wingdings" panose="05000000000000000000" pitchFamily="2" charset="2"/>
              <a:buChar char="v"/>
            </a:pPr>
            <a:r>
              <a:rPr lang="es-ES" sz="2800" dirty="0" smtClean="0">
                <a:latin typeface="Georgia" pitchFamily="18" charset="0"/>
              </a:rPr>
              <a:t>REVISTAS, </a:t>
            </a:r>
            <a:r>
              <a:rPr lang="es-CO" sz="2800" dirty="0" smtClean="0">
                <a:latin typeface="Georgia" panose="02040502050405020303" pitchFamily="18" charset="0"/>
              </a:rPr>
              <a:t>PERIODICO Y PAPEL: Los beneficios ambientales que se logra con estos materiales es muy buena, por que ayuda a la mejora del ambiente.</a:t>
            </a:r>
            <a:endParaRPr lang="es-CO" sz="2800" dirty="0">
              <a:latin typeface="Georgia" panose="02040502050405020303"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45" y="3002773"/>
            <a:ext cx="2503155" cy="168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636912"/>
            <a:ext cx="3096344" cy="1740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4465163"/>
            <a:ext cx="2767597" cy="184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5816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599" y="1124744"/>
            <a:ext cx="6347714" cy="4916619"/>
          </a:xfrm>
        </p:spPr>
        <p:txBody>
          <a:bodyPr>
            <a:normAutofit/>
          </a:bodyPr>
          <a:lstStyle/>
          <a:p>
            <a:pPr>
              <a:buFont typeface="Wingdings" pitchFamily="2" charset="2"/>
              <a:buChar char="v"/>
            </a:pPr>
            <a:r>
              <a:rPr lang="es-ES" sz="2800" dirty="0" smtClean="0">
                <a:latin typeface="Georgia" pitchFamily="18" charset="0"/>
              </a:rPr>
              <a:t>BOLSAS: </a:t>
            </a:r>
            <a:r>
              <a:rPr lang="es-ES" sz="2800" dirty="0">
                <a:latin typeface="Georgia" pitchFamily="18" charset="0"/>
              </a:rPr>
              <a:t>Existen muchas razones para reciclar las bolsas de plástico, y también existen muchas maneras de reutilizarlas</a:t>
            </a:r>
            <a:r>
              <a:rPr lang="es-ES" sz="2800" dirty="0" smtClean="0">
                <a:latin typeface="Georgia" pitchFamily="18" charset="0"/>
              </a:rPr>
              <a:t>. Con esto se podrá reducir el impacto ambiental que se ve en el país. </a:t>
            </a:r>
            <a:endParaRPr lang="es-ES" sz="2800" dirty="0">
              <a:latin typeface="Georgia" pitchFamily="18"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429000"/>
            <a:ext cx="3810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385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599" y="1196752"/>
            <a:ext cx="6347714" cy="4844611"/>
          </a:xfrm>
        </p:spPr>
        <p:txBody>
          <a:bodyPr>
            <a:normAutofit/>
          </a:bodyPr>
          <a:lstStyle/>
          <a:p>
            <a:pPr marL="0" indent="0">
              <a:buNone/>
            </a:pPr>
            <a:r>
              <a:rPr lang="es-ES" sz="2800" dirty="0" smtClean="0">
                <a:latin typeface="Georgia" pitchFamily="18" charset="0"/>
              </a:rPr>
              <a:t>BOTELLAS DE PLASTICO: </a:t>
            </a:r>
            <a:r>
              <a:rPr lang="es-ES" sz="2800" dirty="0">
                <a:latin typeface="Georgia" pitchFamily="18" charset="0"/>
              </a:rPr>
              <a:t>Reciclar botellas de plástico es muy bueno para la conservación del medio </a:t>
            </a:r>
            <a:r>
              <a:rPr lang="es-ES" sz="2800" dirty="0" smtClean="0">
                <a:latin typeface="Georgia" pitchFamily="18" charset="0"/>
              </a:rPr>
              <a:t>ambiente. Con ellas puedes hacer muchas cosas hasta decoraciones para tu hogar, reutilizarlas para tus bebidas favoritas, hacer manualidades con ellas,… entre otras cosas. </a:t>
            </a:r>
          </a:p>
          <a:p>
            <a:pPr marL="0" indent="0">
              <a:buNone/>
            </a:pPr>
            <a:endParaRPr lang="es-ES" sz="2800" dirty="0">
              <a:latin typeface="Georgia" pitchFamily="18" charset="0"/>
            </a:endParaRP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4221088"/>
            <a:ext cx="3229294" cy="2373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6473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5"/>
            <a:ext cx="914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683568" y="1707776"/>
            <a:ext cx="6408712" cy="3416320"/>
          </a:xfrm>
          <a:prstGeom prst="rect">
            <a:avLst/>
          </a:prstGeom>
          <a:noFill/>
        </p:spPr>
        <p:txBody>
          <a:bodyPr wrap="square" rtlCol="0">
            <a:spAutoFit/>
          </a:bodyPr>
          <a:lstStyle/>
          <a:p>
            <a:r>
              <a:rPr lang="es-CO" sz="1400" dirty="0"/>
              <a:t> </a:t>
            </a:r>
            <a:br>
              <a:rPr lang="es-CO" sz="1400" dirty="0"/>
            </a:br>
            <a:r>
              <a:rPr lang="es-CO" sz="1400" b="1" dirty="0" smtClean="0"/>
              <a:t>COOPERATIVA GREENCOCK:</a:t>
            </a:r>
            <a:r>
              <a:rPr lang="es-CO" sz="1400" dirty="0"/>
              <a:t/>
            </a:r>
            <a:br>
              <a:rPr lang="es-CO" sz="1400" dirty="0"/>
            </a:br>
            <a:r>
              <a:rPr lang="es-CO" sz="1400" dirty="0"/>
              <a:t>Carrera </a:t>
            </a:r>
            <a:r>
              <a:rPr lang="es-CO" sz="1400" dirty="0" smtClean="0"/>
              <a:t>72 # 99-55</a:t>
            </a:r>
            <a:r>
              <a:rPr lang="es-CO" sz="1400" dirty="0"/>
              <a:t/>
            </a:r>
            <a:br>
              <a:rPr lang="es-CO" sz="1400" dirty="0"/>
            </a:br>
            <a:r>
              <a:rPr lang="es-CO" sz="1400" dirty="0"/>
              <a:t/>
            </a:r>
            <a:br>
              <a:rPr lang="es-CO" sz="1400" dirty="0"/>
            </a:br>
            <a:r>
              <a:rPr lang="es-CO" sz="1400" b="1" dirty="0"/>
              <a:t>Teléfono:</a:t>
            </a:r>
            <a:r>
              <a:rPr lang="es-CO" sz="1400" dirty="0"/>
              <a:t> 2671190</a:t>
            </a:r>
            <a:br>
              <a:rPr lang="es-CO" sz="1400" dirty="0"/>
            </a:br>
            <a:r>
              <a:rPr lang="es-CO" sz="1400" dirty="0"/>
              <a:t/>
            </a:r>
            <a:br>
              <a:rPr lang="es-CO" sz="1400" dirty="0"/>
            </a:br>
            <a:r>
              <a:rPr lang="es-CO" sz="1400" dirty="0"/>
              <a:t/>
            </a:r>
            <a:br>
              <a:rPr lang="es-CO" sz="1400" dirty="0"/>
            </a:br>
            <a:r>
              <a:rPr lang="es-CO" sz="1400" b="1" dirty="0"/>
              <a:t>Página web:</a:t>
            </a:r>
            <a:r>
              <a:rPr lang="es-CO" sz="1400" dirty="0"/>
              <a:t>  </a:t>
            </a:r>
            <a:r>
              <a:rPr lang="es-CO" sz="1400" dirty="0">
                <a:hlinkClick r:id="rId3"/>
              </a:rPr>
              <a:t>http://asistencia1001.blogspot.com/</a:t>
            </a:r>
            <a:r>
              <a:rPr lang="es-CO" sz="1400" dirty="0"/>
              <a:t/>
            </a:r>
            <a:br>
              <a:rPr lang="es-CO" sz="1400" dirty="0"/>
            </a:br>
            <a:r>
              <a:rPr lang="es-CO" sz="1400" dirty="0"/>
              <a:t/>
            </a:r>
            <a:br>
              <a:rPr lang="es-CO" sz="1400" dirty="0"/>
            </a:br>
            <a:r>
              <a:rPr lang="es-CO" sz="1400" b="1" dirty="0"/>
              <a:t>E-mails:</a:t>
            </a:r>
            <a:r>
              <a:rPr lang="es-CO" sz="1400" dirty="0"/>
              <a:t> </a:t>
            </a:r>
            <a:br>
              <a:rPr lang="es-CO" sz="1400" dirty="0"/>
            </a:br>
            <a:r>
              <a:rPr lang="es-CO" sz="1400" dirty="0" smtClean="0"/>
              <a:t>General: </a:t>
            </a:r>
            <a:r>
              <a:rPr lang="es-CO" sz="1400" dirty="0" smtClean="0">
                <a:hlinkClick r:id="rId4"/>
              </a:rPr>
              <a:t>asistencia1001@gmail.com</a:t>
            </a:r>
            <a:endParaRPr lang="es-CO" sz="1400" dirty="0" smtClean="0"/>
          </a:p>
          <a:p>
            <a:r>
              <a:rPr lang="es-CO" sz="1400" dirty="0"/>
              <a:t/>
            </a:r>
            <a:br>
              <a:rPr lang="es-CO" sz="1400" dirty="0"/>
            </a:br>
            <a:r>
              <a:rPr lang="es-CO" sz="1400" b="1" dirty="0" smtClean="0"/>
              <a:t>Horario</a:t>
            </a:r>
            <a:r>
              <a:rPr lang="es-CO" sz="1400" b="1" dirty="0"/>
              <a:t>:</a:t>
            </a:r>
            <a:r>
              <a:rPr lang="es-CO" sz="1400" dirty="0"/>
              <a:t/>
            </a:r>
            <a:br>
              <a:rPr lang="es-CO" sz="1400" dirty="0"/>
            </a:br>
            <a:r>
              <a:rPr lang="es-CO" sz="1400" i="1" dirty="0"/>
              <a:t>Lunes a </a:t>
            </a:r>
            <a:r>
              <a:rPr lang="es-CO" sz="1400" i="1" dirty="0" smtClean="0"/>
              <a:t>Viernes </a:t>
            </a:r>
            <a:r>
              <a:rPr lang="es-CO" sz="1400" i="1" dirty="0"/>
              <a:t>de 8:30 a </a:t>
            </a:r>
            <a:r>
              <a:rPr lang="es-CO" sz="1400" i="1" dirty="0" smtClean="0"/>
              <a:t>13:00 </a:t>
            </a:r>
            <a:r>
              <a:rPr lang="es-CO" sz="1400" i="1" dirty="0"/>
              <a:t>y de </a:t>
            </a:r>
            <a:r>
              <a:rPr lang="es-CO" sz="1400" i="1" dirty="0" smtClean="0"/>
              <a:t>14:00 </a:t>
            </a:r>
            <a:r>
              <a:rPr lang="es-CO" sz="1400" i="1" dirty="0"/>
              <a:t>a </a:t>
            </a:r>
            <a:r>
              <a:rPr lang="es-CO" sz="1400" i="1" dirty="0" smtClean="0"/>
              <a:t>16:30</a:t>
            </a:r>
            <a:r>
              <a:rPr lang="es-CO" sz="1400" i="1" dirty="0"/>
              <a:t/>
            </a:r>
            <a:br>
              <a:rPr lang="es-CO" sz="1400" i="1" dirty="0"/>
            </a:br>
            <a:endParaRPr lang="es-CO" sz="2000"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332656"/>
            <a:ext cx="1116013"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8708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0" y="588515"/>
            <a:ext cx="9144000" cy="359003"/>
          </a:xfrm>
          <a:solidFill>
            <a:schemeClr val="accent1">
              <a:lumMod val="40000"/>
              <a:lumOff val="60000"/>
              <a:alpha val="30196"/>
            </a:schemeClr>
          </a:solidFill>
        </p:spPr>
        <p:txBody>
          <a:bodyPr/>
          <a:lstStyle/>
          <a:p>
            <a:pPr algn="ctr"/>
            <a:r>
              <a:rPr lang="es-CO" dirty="0" smtClean="0">
                <a:solidFill>
                  <a:srgbClr val="92D050"/>
                </a:solidFill>
                <a:latin typeface="Franklin Gothic Medium" panose="020B0603020102020204" pitchFamily="34" charset="0"/>
              </a:rPr>
              <a:t>							Misión.</a:t>
            </a:r>
            <a:endParaRPr lang="es-CO" dirty="0">
              <a:solidFill>
                <a:srgbClr val="92D050"/>
              </a:solidFill>
              <a:latin typeface="Franklin Gothic Medium" panose="020B0603020102020204" pitchFamily="34" charset="0"/>
            </a:endParaRPr>
          </a:p>
        </p:txBody>
      </p:sp>
      <p:sp>
        <p:nvSpPr>
          <p:cNvPr id="4" name="3 Marcador de contenido"/>
          <p:cNvSpPr>
            <a:spLocks noGrp="1"/>
          </p:cNvSpPr>
          <p:nvPr>
            <p:ph sz="half" idx="2"/>
          </p:nvPr>
        </p:nvSpPr>
        <p:spPr>
          <a:xfrm>
            <a:off x="395536" y="876351"/>
            <a:ext cx="6840760" cy="2096803"/>
          </a:xfrm>
        </p:spPr>
        <p:txBody>
          <a:bodyPr>
            <a:normAutofit lnSpcReduction="10000"/>
          </a:bodyPr>
          <a:lstStyle/>
          <a:p>
            <a:pPr algn="just">
              <a:buNone/>
            </a:pPr>
            <a:r>
              <a:rPr lang="es-CO" sz="1500" dirty="0" smtClean="0">
                <a:latin typeface="Franklin Gothic Medium" panose="020B0603020102020204" pitchFamily="34" charset="0"/>
              </a:rPr>
              <a:t>	</a:t>
            </a:r>
            <a:r>
              <a:rPr lang="es-CO" sz="1500" dirty="0">
                <a:latin typeface="Georgia" panose="02040502050405020303" pitchFamily="18" charset="0"/>
              </a:rPr>
              <a:t>La cooperativa </a:t>
            </a:r>
            <a:r>
              <a:rPr lang="es-CO" sz="1500" dirty="0" err="1">
                <a:latin typeface="Georgia" panose="02040502050405020303" pitchFamily="18" charset="0"/>
              </a:rPr>
              <a:t>GreenCock</a:t>
            </a:r>
            <a:r>
              <a:rPr lang="es-CO" sz="1500" dirty="0">
                <a:latin typeface="Georgia" panose="02040502050405020303" pitchFamily="18" charset="0"/>
              </a:rPr>
              <a:t> ubicada en la institución educativa Alfredo Cock Arango, está relacionada con el manejo integral de residuos sólidos con el fin de alcanzar la competitividad y la rentabilidad, innovando en los procesos de manejo de reciclaje para contribuir en la preservación del medio ambiente, mejorar e implementar  el bienestar de toda la comunidad educativa,	           	 y  ofrecer al cliente tanto de la zona como de otros sectores 		calidad en cada entrega y producto,  generando así una 			cadena completa de	sostenibilidad en el mercado.</a:t>
            </a:r>
          </a:p>
          <a:p>
            <a:pPr algn="just">
              <a:buNone/>
            </a:pPr>
            <a:endParaRPr lang="es-CO" sz="1700" dirty="0">
              <a:latin typeface="Georgia" panose="02040502050405020303" pitchFamily="18" charset="0"/>
            </a:endParaRPr>
          </a:p>
        </p:txBody>
      </p:sp>
      <p:sp>
        <p:nvSpPr>
          <p:cNvPr id="5" name="4 Marcador de texto"/>
          <p:cNvSpPr>
            <a:spLocks noGrp="1"/>
          </p:cNvSpPr>
          <p:nvPr>
            <p:ph type="body" sz="quarter" idx="3"/>
          </p:nvPr>
        </p:nvSpPr>
        <p:spPr>
          <a:xfrm>
            <a:off x="0" y="3117072"/>
            <a:ext cx="9144000" cy="384133"/>
          </a:xfrm>
          <a:solidFill>
            <a:srgbClr val="92D050">
              <a:alpha val="50196"/>
            </a:srgbClr>
          </a:solidFill>
        </p:spPr>
        <p:txBody>
          <a:bodyPr/>
          <a:lstStyle/>
          <a:p>
            <a:pPr algn="ctr"/>
            <a:r>
              <a:rPr lang="es-CO" dirty="0" smtClean="0">
                <a:solidFill>
                  <a:schemeClr val="accent1">
                    <a:lumMod val="75000"/>
                  </a:schemeClr>
                </a:solidFill>
                <a:latin typeface="Franklin Gothic Medium" panose="020B0603020102020204" pitchFamily="34" charset="0"/>
              </a:rPr>
              <a:t>							Mision.</a:t>
            </a:r>
            <a:endParaRPr lang="es-CO" dirty="0">
              <a:solidFill>
                <a:schemeClr val="accent1">
                  <a:lumMod val="75000"/>
                </a:schemeClr>
              </a:solidFill>
              <a:latin typeface="Franklin Gothic Medium" panose="020B0603020102020204" pitchFamily="34" charset="0"/>
            </a:endParaRPr>
          </a:p>
        </p:txBody>
      </p:sp>
      <p:sp>
        <p:nvSpPr>
          <p:cNvPr id="6" name="5 Marcador de contenido"/>
          <p:cNvSpPr>
            <a:spLocks noGrp="1"/>
          </p:cNvSpPr>
          <p:nvPr>
            <p:ph sz="quarter" idx="4"/>
          </p:nvPr>
        </p:nvSpPr>
        <p:spPr>
          <a:xfrm>
            <a:off x="395536" y="3789040"/>
            <a:ext cx="7088585" cy="3990429"/>
          </a:xfrm>
        </p:spPr>
        <p:txBody>
          <a:bodyPr>
            <a:normAutofit/>
          </a:bodyPr>
          <a:lstStyle/>
          <a:p>
            <a:pPr algn="just">
              <a:buNone/>
            </a:pPr>
            <a:r>
              <a:rPr lang="en-US" sz="1500" dirty="0" smtClean="0">
                <a:latin typeface="Georgia" panose="02040502050405020303" pitchFamily="18" charset="0"/>
              </a:rPr>
              <a:t>	</a:t>
            </a:r>
            <a:r>
              <a:rPr lang="en-US" sz="1500" dirty="0">
                <a:latin typeface="Georgia" panose="02040502050405020303" pitchFamily="18" charset="0"/>
              </a:rPr>
              <a:t>The Cooperative					 GreenCock, localized in the Institution	Educative Alfredo </a:t>
            </a:r>
            <a:r>
              <a:rPr lang="en-US" sz="1500" dirty="0" smtClean="0">
                <a:latin typeface="Georgia" panose="02040502050405020303" pitchFamily="18" charset="0"/>
              </a:rPr>
              <a:t>Cock Arango</a:t>
            </a:r>
            <a:r>
              <a:rPr lang="en-US" sz="1500" dirty="0">
                <a:latin typeface="Georgia" panose="02040502050405020303" pitchFamily="18" charset="0"/>
              </a:rPr>
              <a:t>, is related with the integral management of solid residues with the purpose of reach the competitiveness and the profitability, innovating in the process of the management of the recycling to contribute in the preservation of the environment, improve and implement the welfare of the educational community, and offer to the customer of the zone and of other sectors, quality in every delivery and in every product, thus generating a complete chain of market competitiveness.</a:t>
            </a:r>
            <a:endParaRPr lang="es-CO" sz="1500" dirty="0">
              <a:latin typeface="Georgia" panose="02040502050405020303" pitchFamily="18" charset="0"/>
            </a:endParaRPr>
          </a:p>
          <a:p>
            <a:pPr algn="just"/>
            <a:endParaRPr lang="es-CO" dirty="0"/>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6211" y="2127722"/>
            <a:ext cx="1533525" cy="1911350"/>
          </a:xfrm>
          <a:prstGeom prst="rect">
            <a:avLst/>
          </a:prstGeom>
        </p:spPr>
      </p:pic>
      <p:pic>
        <p:nvPicPr>
          <p:cNvPr id="11" name="2 Imagen"/>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121" b="96429" l="2053" r="94721">
                        <a14:backgroundMark x1="19648" y1="17857" x2="19648" y2="17857"/>
                        <a14:backgroundMark x1="18622" y1="29945" x2="18622" y2="29945"/>
                        <a14:backgroundMark x1="33284" y1="21703" x2="33284" y2="21703"/>
                        <a14:backgroundMark x1="33578" y1="28571" x2="33578" y2="28571"/>
                        <a14:backgroundMark x1="30205" y1="63462" x2="30205" y2="63462"/>
                        <a14:backgroundMark x1="54985" y1="69780" x2="54985" y2="69780"/>
                        <a14:backgroundMark x1="63930" y1="67582" x2="63930" y2="67582"/>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l="15891" t="21951" r="15114" b="26830"/>
          <a:stretch/>
        </p:blipFill>
        <p:spPr>
          <a:xfrm>
            <a:off x="159727" y="44624"/>
            <a:ext cx="1115931" cy="442161"/>
          </a:xfrm>
          <a:prstGeom prst="rect">
            <a:avLst/>
          </a:prstGeom>
        </p:spPr>
      </p:pic>
      <p:sp>
        <p:nvSpPr>
          <p:cNvPr id="12" name="Rectángulo 11"/>
          <p:cNvSpPr/>
          <p:nvPr/>
        </p:nvSpPr>
        <p:spPr>
          <a:xfrm>
            <a:off x="0" y="6669360"/>
            <a:ext cx="9144000" cy="188640"/>
          </a:xfrm>
          <a:prstGeom prst="rect">
            <a:avLst/>
          </a:prstGeom>
          <a:solidFill>
            <a:srgbClr val="90C22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1400" dirty="0" smtClean="0">
                <a:solidFill>
                  <a:schemeClr val="accent1">
                    <a:lumMod val="50000"/>
                  </a:schemeClr>
                </a:solidFill>
              </a:rPr>
              <a:t>Asistencia Administrativa.</a:t>
            </a:r>
            <a:endParaRPr lang="es-E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0" y="947518"/>
            <a:ext cx="7086663" cy="4062437"/>
          </a:xfrm>
        </p:spPr>
        <p:txBody>
          <a:bodyPr>
            <a:noAutofit/>
          </a:bodyPr>
          <a:lstStyle/>
          <a:p>
            <a:pPr algn="just">
              <a:buNone/>
            </a:pPr>
            <a:r>
              <a:rPr lang="es-CO" sz="1600" dirty="0" smtClean="0">
                <a:latin typeface="Georgia" panose="02040502050405020303" pitchFamily="18" charset="0"/>
              </a:rPr>
              <a:t>      La </a:t>
            </a:r>
            <a:r>
              <a:rPr lang="es-CO" sz="1600" dirty="0">
                <a:latin typeface="Georgia" panose="02040502050405020303" pitchFamily="18" charset="0"/>
              </a:rPr>
              <a:t>cooperativa </a:t>
            </a:r>
            <a:r>
              <a:rPr lang="es-CO" sz="1600" dirty="0" err="1">
                <a:latin typeface="Georgia" panose="02040502050405020303" pitchFamily="18" charset="0"/>
              </a:rPr>
              <a:t>GreenCock</a:t>
            </a:r>
            <a:r>
              <a:rPr lang="es-CO" sz="1600" dirty="0">
                <a:latin typeface="Georgia" panose="02040502050405020303" pitchFamily="18" charset="0"/>
              </a:rPr>
              <a:t> en el 2020 busca ser auto sostenible y rentable en un mercado competitivo de alta calidad, a través  de tecnología de punta, logrando así la satisfacción del cliente en todas sus expectativas, siendo líder en el mercado, generando cambios en la conservación del medio ambiente, con valores corporativos  (la integridad, la equidad, la calidad, el respeto , la    responsabilidad y la </a:t>
            </a:r>
            <a:r>
              <a:rPr lang="es-CO" sz="1600" dirty="0" smtClean="0">
                <a:latin typeface="Georgia" panose="02040502050405020303" pitchFamily="18" charset="0"/>
              </a:rPr>
              <a:t>solidaridad</a:t>
            </a:r>
            <a:r>
              <a:rPr lang="es-CO" sz="1600" dirty="0">
                <a:latin typeface="Georgia" panose="02040502050405020303" pitchFamily="18" charset="0"/>
              </a:rPr>
              <a:t>).</a:t>
            </a:r>
          </a:p>
          <a:p>
            <a:pPr algn="just">
              <a:buNone/>
            </a:pPr>
            <a:endParaRPr lang="es-CO" sz="2000" dirty="0"/>
          </a:p>
        </p:txBody>
      </p:sp>
      <p:sp>
        <p:nvSpPr>
          <p:cNvPr id="6" name="5 Marcador de contenido"/>
          <p:cNvSpPr>
            <a:spLocks noGrp="1"/>
          </p:cNvSpPr>
          <p:nvPr>
            <p:ph sz="quarter" idx="4"/>
          </p:nvPr>
        </p:nvSpPr>
        <p:spPr>
          <a:xfrm>
            <a:off x="77624" y="4149080"/>
            <a:ext cx="7072991" cy="4206454"/>
          </a:xfrm>
        </p:spPr>
        <p:txBody>
          <a:bodyPr>
            <a:normAutofit/>
          </a:bodyPr>
          <a:lstStyle/>
          <a:p>
            <a:pPr algn="just">
              <a:buNone/>
            </a:pPr>
            <a:r>
              <a:rPr lang="en-US" dirty="0" smtClean="0"/>
              <a:t>				</a:t>
            </a:r>
            <a:r>
              <a:rPr lang="en-US" sz="1600" dirty="0" smtClean="0">
                <a:latin typeface="Georgia" panose="02040502050405020303" pitchFamily="18" charset="0"/>
              </a:rPr>
              <a:t>	</a:t>
            </a:r>
            <a:r>
              <a:rPr lang="en-US" sz="1600" dirty="0">
                <a:latin typeface="Georgia" panose="02040502050405020303" pitchFamily="18" charset="0"/>
              </a:rPr>
              <a:t>The Cooperative GreenCock in 2020 searches to be sustainable and profitable in a competitive market of high quality, through the help of technology, achieving the customer’s satisfaction in all their expectations, and being a market leader, generating changes in environmental conservation, with corporative values (</a:t>
            </a:r>
            <a:r>
              <a:rPr lang="es-CO" sz="1600" dirty="0">
                <a:latin typeface="Georgia" panose="02040502050405020303" pitchFamily="18" charset="0"/>
              </a:rPr>
              <a:t>t</a:t>
            </a:r>
            <a:r>
              <a:rPr lang="en-US" sz="1600" dirty="0">
                <a:latin typeface="Georgia" panose="02040502050405020303" pitchFamily="18" charset="0"/>
              </a:rPr>
              <a:t>he integrity, the equity, the quality</a:t>
            </a:r>
            <a:r>
              <a:rPr lang="es-CO" sz="1600" dirty="0">
                <a:latin typeface="Georgia" panose="02040502050405020303" pitchFamily="18" charset="0"/>
              </a:rPr>
              <a:t>, t</a:t>
            </a:r>
            <a:r>
              <a:rPr lang="en-US" sz="1600" dirty="0">
                <a:latin typeface="Georgia" panose="02040502050405020303" pitchFamily="18" charset="0"/>
              </a:rPr>
              <a:t>he respect</a:t>
            </a:r>
            <a:r>
              <a:rPr lang="es-CO" sz="1600" dirty="0">
                <a:latin typeface="Georgia" panose="02040502050405020303" pitchFamily="18" charset="0"/>
              </a:rPr>
              <a:t>, t</a:t>
            </a:r>
            <a:r>
              <a:rPr lang="en-US" sz="1600" dirty="0">
                <a:latin typeface="Georgia" panose="02040502050405020303" pitchFamily="18" charset="0"/>
              </a:rPr>
              <a:t>he responsibility and the solidarity)</a:t>
            </a:r>
            <a:endParaRPr lang="es-CO" sz="1600" dirty="0">
              <a:latin typeface="Georgia" panose="02040502050405020303" pitchFamily="18" charset="0"/>
            </a:endParaRPr>
          </a:p>
          <a:p>
            <a:pPr algn="just"/>
            <a:endParaRPr lang="es-CO" dirty="0"/>
          </a:p>
        </p:txBody>
      </p:sp>
      <p:sp>
        <p:nvSpPr>
          <p:cNvPr id="11" name="Rectángulo 10"/>
          <p:cNvSpPr/>
          <p:nvPr/>
        </p:nvSpPr>
        <p:spPr>
          <a:xfrm>
            <a:off x="0" y="6669360"/>
            <a:ext cx="9144000" cy="188640"/>
          </a:xfrm>
          <a:prstGeom prst="rect">
            <a:avLst/>
          </a:prstGeom>
          <a:solidFill>
            <a:srgbClr val="90C22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1400" dirty="0" smtClean="0">
                <a:solidFill>
                  <a:schemeClr val="accent1">
                    <a:lumMod val="50000"/>
                  </a:schemeClr>
                </a:solidFill>
              </a:rPr>
              <a:t>Asistencia Administrativa.</a:t>
            </a:r>
            <a:endParaRPr lang="es-ES" sz="1400" dirty="0">
              <a:solidFill>
                <a:schemeClr val="accent1">
                  <a:lumMod val="50000"/>
                </a:schemeClr>
              </a:solidFill>
            </a:endParaRPr>
          </a:p>
        </p:txBody>
      </p:sp>
      <p:sp>
        <p:nvSpPr>
          <p:cNvPr id="12" name="2 Marcador de texto"/>
          <p:cNvSpPr txBox="1">
            <a:spLocks/>
          </p:cNvSpPr>
          <p:nvPr/>
        </p:nvSpPr>
        <p:spPr>
          <a:xfrm>
            <a:off x="0" y="588515"/>
            <a:ext cx="9144000" cy="359003"/>
          </a:xfrm>
          <a:prstGeom prst="rect">
            <a:avLst/>
          </a:prstGeom>
          <a:solidFill>
            <a:schemeClr val="accent1">
              <a:lumMod val="40000"/>
              <a:lumOff val="60000"/>
              <a:alpha val="30196"/>
            </a:schemeClr>
          </a:solidFill>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pPr algn="ctr"/>
            <a:r>
              <a:rPr lang="es-CO" dirty="0" smtClean="0">
                <a:solidFill>
                  <a:srgbClr val="92D050"/>
                </a:solidFill>
                <a:latin typeface="Franklin Gothic Medium" panose="020B0603020102020204" pitchFamily="34" charset="0"/>
              </a:rPr>
              <a:t>							Visión.</a:t>
            </a:r>
            <a:endParaRPr lang="es-CO" dirty="0">
              <a:solidFill>
                <a:srgbClr val="92D050"/>
              </a:solidFill>
              <a:latin typeface="Franklin Gothic Medium" panose="020B0603020102020204" pitchFamily="34" charset="0"/>
            </a:endParaRPr>
          </a:p>
        </p:txBody>
      </p:sp>
      <p:sp>
        <p:nvSpPr>
          <p:cNvPr id="14" name="4 Marcador de texto"/>
          <p:cNvSpPr>
            <a:spLocks noGrp="1"/>
          </p:cNvSpPr>
          <p:nvPr>
            <p:ph type="body" sz="quarter" idx="3"/>
          </p:nvPr>
        </p:nvSpPr>
        <p:spPr>
          <a:xfrm>
            <a:off x="0" y="3117072"/>
            <a:ext cx="9144000" cy="384133"/>
          </a:xfrm>
          <a:solidFill>
            <a:srgbClr val="92D050">
              <a:alpha val="50196"/>
            </a:srgbClr>
          </a:solidFill>
        </p:spPr>
        <p:txBody>
          <a:bodyPr/>
          <a:lstStyle/>
          <a:p>
            <a:pPr algn="ctr"/>
            <a:r>
              <a:rPr lang="es-CO" dirty="0" smtClean="0">
                <a:solidFill>
                  <a:schemeClr val="accent1">
                    <a:lumMod val="75000"/>
                  </a:schemeClr>
                </a:solidFill>
                <a:latin typeface="Franklin Gothic Medium" panose="020B0603020102020204" pitchFamily="34" charset="0"/>
              </a:rPr>
              <a:t>							Vision.</a:t>
            </a:r>
            <a:endParaRPr lang="es-CO" dirty="0">
              <a:solidFill>
                <a:schemeClr val="accent1">
                  <a:lumMod val="75000"/>
                </a:schemeClr>
              </a:solidFill>
              <a:latin typeface="Franklin Gothic Medium" panose="020B0603020102020204" pitchFamily="34" charset="0"/>
            </a:endParaRP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682" y="2551112"/>
            <a:ext cx="1503274" cy="183337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467544" y="1104691"/>
            <a:ext cx="6552728" cy="1511969"/>
          </a:xfrm>
        </p:spPr>
        <p:txBody>
          <a:bodyPr>
            <a:normAutofit/>
          </a:bodyPr>
          <a:lstStyle/>
          <a:p>
            <a:pPr algn="just">
              <a:buNone/>
            </a:pPr>
            <a:r>
              <a:rPr lang="es-CO" sz="1900" dirty="0" smtClean="0">
                <a:latin typeface="Georgia" panose="02040502050405020303" pitchFamily="18" charset="0"/>
              </a:rPr>
              <a:t>	</a:t>
            </a:r>
            <a:r>
              <a:rPr lang="es-CO" sz="1900" dirty="0">
                <a:latin typeface="Georgia" panose="02040502050405020303" pitchFamily="18" charset="0"/>
              </a:rPr>
              <a:t>Contribuir a la preservación del medio ambiente por medio del manejo de los residuos sólidos y obtener rentabilidad en un mercado competitivo siendo sostenible.</a:t>
            </a:r>
          </a:p>
          <a:p>
            <a:pPr algn="just">
              <a:buNone/>
            </a:pPr>
            <a:endParaRPr lang="es-CO" sz="2000" dirty="0"/>
          </a:p>
        </p:txBody>
      </p:sp>
      <p:sp>
        <p:nvSpPr>
          <p:cNvPr id="6" name="5 Marcador de contenido"/>
          <p:cNvSpPr>
            <a:spLocks noGrp="1"/>
          </p:cNvSpPr>
          <p:nvPr>
            <p:ph sz="quarter" idx="4"/>
          </p:nvPr>
        </p:nvSpPr>
        <p:spPr>
          <a:xfrm>
            <a:off x="395536" y="3974406"/>
            <a:ext cx="6696744" cy="1773211"/>
          </a:xfrm>
        </p:spPr>
        <p:txBody>
          <a:bodyPr>
            <a:normAutofit/>
          </a:bodyPr>
          <a:lstStyle/>
          <a:p>
            <a:pPr algn="just">
              <a:buNone/>
            </a:pPr>
            <a:r>
              <a:rPr lang="en-US" sz="1900" dirty="0">
                <a:latin typeface="Georgia" panose="02040502050405020303" pitchFamily="18" charset="0"/>
              </a:rPr>
              <a:t>	Contributing to the preservation of the environment through the management of solid residues and obtain profitability in a competitive market through self-sustainability.</a:t>
            </a:r>
            <a:endParaRPr lang="es-CO" sz="1900" dirty="0">
              <a:latin typeface="Georgia" panose="02040502050405020303" pitchFamily="18" charset="0"/>
            </a:endParaRPr>
          </a:p>
          <a:p>
            <a:pPr algn="just">
              <a:buNone/>
            </a:pPr>
            <a:endParaRPr lang="es-CO" sz="2800" dirty="0"/>
          </a:p>
        </p:txBody>
      </p:sp>
      <p:pic>
        <p:nvPicPr>
          <p:cNvPr id="9" name="2 Imagen"/>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4121" b="96429" l="2053" r="94721">
                        <a14:backgroundMark x1="19648" y1="17857" x2="19648" y2="17857"/>
                        <a14:backgroundMark x1="18622" y1="29945" x2="18622" y2="29945"/>
                        <a14:backgroundMark x1="33284" y1="21703" x2="33284" y2="21703"/>
                        <a14:backgroundMark x1="33578" y1="28571" x2="33578" y2="28571"/>
                        <a14:backgroundMark x1="30205" y1="63462" x2="30205" y2="63462"/>
                        <a14:backgroundMark x1="54985" y1="69780" x2="54985" y2="69780"/>
                        <a14:backgroundMark x1="63930" y1="67582" x2="63930" y2="67582"/>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l="15891" t="21951" r="15114" b="26830"/>
          <a:stretch/>
        </p:blipFill>
        <p:spPr>
          <a:xfrm>
            <a:off x="159727" y="44624"/>
            <a:ext cx="1115931" cy="442161"/>
          </a:xfrm>
          <a:prstGeom prst="rect">
            <a:avLst/>
          </a:prstGeom>
        </p:spPr>
      </p:pic>
      <p:sp>
        <p:nvSpPr>
          <p:cNvPr id="10" name="Rectángulo 9"/>
          <p:cNvSpPr/>
          <p:nvPr/>
        </p:nvSpPr>
        <p:spPr>
          <a:xfrm>
            <a:off x="0" y="6669360"/>
            <a:ext cx="9144000" cy="188640"/>
          </a:xfrm>
          <a:prstGeom prst="rect">
            <a:avLst/>
          </a:prstGeom>
          <a:solidFill>
            <a:srgbClr val="90C22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1400" dirty="0" smtClean="0">
                <a:solidFill>
                  <a:schemeClr val="accent1">
                    <a:lumMod val="50000"/>
                  </a:schemeClr>
                </a:solidFill>
              </a:rPr>
              <a:t>Asistencia Administrativa.</a:t>
            </a:r>
            <a:endParaRPr lang="es-ES" sz="1400" dirty="0">
              <a:solidFill>
                <a:schemeClr val="accent1">
                  <a:lumMod val="50000"/>
                </a:schemeClr>
              </a:solidFill>
            </a:endParaRPr>
          </a:p>
        </p:txBody>
      </p:sp>
      <p:sp>
        <p:nvSpPr>
          <p:cNvPr id="11" name="2 Marcador de texto"/>
          <p:cNvSpPr txBox="1">
            <a:spLocks/>
          </p:cNvSpPr>
          <p:nvPr/>
        </p:nvSpPr>
        <p:spPr>
          <a:xfrm>
            <a:off x="0" y="588515"/>
            <a:ext cx="9144000" cy="359003"/>
          </a:xfrm>
          <a:prstGeom prst="rect">
            <a:avLst/>
          </a:prstGeom>
          <a:solidFill>
            <a:schemeClr val="accent1">
              <a:lumMod val="40000"/>
              <a:lumOff val="60000"/>
              <a:alpha val="30196"/>
            </a:schemeClr>
          </a:solidFill>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pPr algn="ctr"/>
            <a:r>
              <a:rPr lang="es-CO" dirty="0" smtClean="0">
                <a:solidFill>
                  <a:srgbClr val="92D050"/>
                </a:solidFill>
                <a:latin typeface="Franklin Gothic Medium" panose="020B0603020102020204" pitchFamily="34" charset="0"/>
              </a:rPr>
              <a:t>							Objetivo.</a:t>
            </a:r>
            <a:endParaRPr lang="es-CO" dirty="0">
              <a:solidFill>
                <a:srgbClr val="92D050"/>
              </a:solidFill>
              <a:latin typeface="Franklin Gothic Medium" panose="020B0603020102020204" pitchFamily="34" charset="0"/>
            </a:endParaRPr>
          </a:p>
        </p:txBody>
      </p:sp>
      <p:sp>
        <p:nvSpPr>
          <p:cNvPr id="14" name="4 Marcador de texto"/>
          <p:cNvSpPr>
            <a:spLocks noGrp="1"/>
          </p:cNvSpPr>
          <p:nvPr>
            <p:ph type="body" sz="quarter" idx="3"/>
          </p:nvPr>
        </p:nvSpPr>
        <p:spPr>
          <a:xfrm>
            <a:off x="0" y="3117072"/>
            <a:ext cx="9144000" cy="384133"/>
          </a:xfrm>
          <a:solidFill>
            <a:srgbClr val="92D050">
              <a:alpha val="50196"/>
            </a:srgbClr>
          </a:solidFill>
        </p:spPr>
        <p:txBody>
          <a:bodyPr/>
          <a:lstStyle/>
          <a:p>
            <a:pPr algn="ctr"/>
            <a:r>
              <a:rPr lang="es-CO" dirty="0" smtClean="0">
                <a:solidFill>
                  <a:schemeClr val="accent1">
                    <a:lumMod val="75000"/>
                  </a:schemeClr>
                </a:solidFill>
                <a:latin typeface="Franklin Gothic Medium" panose="020B0603020102020204" pitchFamily="34" charset="0"/>
              </a:rPr>
              <a:t>							</a:t>
            </a:r>
            <a:r>
              <a:rPr lang="es-CO" dirty="0" err="1" smtClean="0">
                <a:solidFill>
                  <a:schemeClr val="accent1">
                    <a:lumMod val="75000"/>
                  </a:schemeClr>
                </a:solidFill>
                <a:latin typeface="Franklin Gothic Medium" panose="020B0603020102020204" pitchFamily="34" charset="0"/>
              </a:rPr>
              <a:t>Objective</a:t>
            </a:r>
            <a:r>
              <a:rPr lang="es-CO" dirty="0" smtClean="0">
                <a:solidFill>
                  <a:schemeClr val="accent1">
                    <a:lumMod val="75000"/>
                  </a:schemeClr>
                </a:solidFill>
                <a:latin typeface="Franklin Gothic Medium" panose="020B0603020102020204" pitchFamily="34" charset="0"/>
              </a:rPr>
              <a:t>.</a:t>
            </a:r>
            <a:endParaRPr lang="es-CO" dirty="0">
              <a:solidFill>
                <a:schemeClr val="accent1">
                  <a:lumMod val="75000"/>
                </a:schemeClr>
              </a:solidFill>
              <a:latin typeface="Franklin Gothic Medium" panose="020B0603020102020204" pitchFamily="34" charset="0"/>
            </a:endParaRPr>
          </a:p>
        </p:txBody>
      </p:sp>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1760" y="2107317"/>
            <a:ext cx="1591970" cy="185897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p:txBody>
          <a:bodyPr>
            <a:normAutofit fontScale="85000" lnSpcReduction="20000"/>
          </a:bodyPr>
          <a:lstStyle/>
          <a:p>
            <a:pPr lvl="0"/>
            <a:r>
              <a:rPr lang="es-CO" sz="2000" dirty="0"/>
              <a:t>Amor por lo que se hace.</a:t>
            </a:r>
          </a:p>
          <a:p>
            <a:pPr lvl="0"/>
            <a:r>
              <a:rPr lang="es-CO" sz="2000" dirty="0"/>
              <a:t>Compromiso con el trabajo</a:t>
            </a:r>
            <a:r>
              <a:rPr lang="es-CO" sz="2000" dirty="0" smtClean="0"/>
              <a:t>.</a:t>
            </a:r>
            <a:endParaRPr lang="es-CO" sz="2000" dirty="0"/>
          </a:p>
          <a:p>
            <a:pPr lvl="0"/>
            <a:r>
              <a:rPr lang="es-CO" sz="2000" dirty="0"/>
              <a:t>Trabajo en equipo.</a:t>
            </a:r>
          </a:p>
          <a:p>
            <a:pPr lvl="0"/>
            <a:r>
              <a:rPr lang="es-CO" sz="2000" dirty="0"/>
              <a:t>Comunicación.</a:t>
            </a:r>
          </a:p>
          <a:p>
            <a:pPr lvl="0"/>
            <a:r>
              <a:rPr lang="es-CO" sz="2000" dirty="0"/>
              <a:t>Cooperación.</a:t>
            </a:r>
          </a:p>
          <a:p>
            <a:pPr lvl="0"/>
            <a:r>
              <a:rPr lang="es-CO" sz="2000" dirty="0"/>
              <a:t>Innovación.</a:t>
            </a:r>
          </a:p>
          <a:p>
            <a:pPr lvl="0"/>
            <a:r>
              <a:rPr lang="es-CO" sz="2000" dirty="0"/>
              <a:t>Puntualidad.</a:t>
            </a:r>
          </a:p>
          <a:p>
            <a:pPr lvl="0"/>
            <a:r>
              <a:rPr lang="es-CO" sz="2000" dirty="0"/>
              <a:t>Integridad.</a:t>
            </a:r>
          </a:p>
          <a:p>
            <a:pPr lvl="0"/>
            <a:r>
              <a:rPr lang="es-CO" sz="2000" dirty="0"/>
              <a:t>Calidad.</a:t>
            </a:r>
          </a:p>
        </p:txBody>
      </p:sp>
      <p:sp>
        <p:nvSpPr>
          <p:cNvPr id="6" name="5 Marcador de contenido"/>
          <p:cNvSpPr>
            <a:spLocks noGrp="1"/>
          </p:cNvSpPr>
          <p:nvPr>
            <p:ph sz="quarter" idx="4"/>
          </p:nvPr>
        </p:nvSpPr>
        <p:spPr/>
        <p:txBody>
          <a:bodyPr>
            <a:normAutofit fontScale="92500" lnSpcReduction="10000"/>
          </a:bodyPr>
          <a:lstStyle/>
          <a:p>
            <a:pPr lvl="0"/>
            <a:r>
              <a:rPr lang="en-US" dirty="0" smtClean="0"/>
              <a:t> </a:t>
            </a:r>
            <a:r>
              <a:rPr lang="en-US" dirty="0"/>
              <a:t>Love for what is done.</a:t>
            </a:r>
            <a:endParaRPr lang="es-CO" dirty="0"/>
          </a:p>
          <a:p>
            <a:pPr lvl="0"/>
            <a:r>
              <a:rPr lang="en-US" dirty="0"/>
              <a:t>Commitment to work</a:t>
            </a:r>
            <a:r>
              <a:rPr lang="en-US" dirty="0" smtClean="0"/>
              <a:t>.</a:t>
            </a:r>
            <a:endParaRPr lang="es-CO" dirty="0"/>
          </a:p>
          <a:p>
            <a:pPr lvl="0"/>
            <a:r>
              <a:rPr lang="en-US" dirty="0"/>
              <a:t>Teamwork.</a:t>
            </a:r>
            <a:endParaRPr lang="es-CO" dirty="0"/>
          </a:p>
          <a:p>
            <a:pPr lvl="0"/>
            <a:r>
              <a:rPr lang="en-US" dirty="0"/>
              <a:t>Communication.</a:t>
            </a:r>
            <a:endParaRPr lang="es-CO" dirty="0"/>
          </a:p>
          <a:p>
            <a:pPr lvl="0"/>
            <a:r>
              <a:rPr lang="en-US" dirty="0"/>
              <a:t>Cooperation.</a:t>
            </a:r>
            <a:endParaRPr lang="es-CO" dirty="0"/>
          </a:p>
          <a:p>
            <a:pPr lvl="0"/>
            <a:r>
              <a:rPr lang="en-US" dirty="0"/>
              <a:t>Innovation.</a:t>
            </a:r>
            <a:endParaRPr lang="es-CO" dirty="0"/>
          </a:p>
          <a:p>
            <a:pPr lvl="0"/>
            <a:r>
              <a:rPr lang="en-US" dirty="0"/>
              <a:t>Punctuality</a:t>
            </a:r>
            <a:endParaRPr lang="es-CO" dirty="0"/>
          </a:p>
          <a:p>
            <a:pPr lvl="0"/>
            <a:r>
              <a:rPr lang="en-US" dirty="0"/>
              <a:t>Integrity.</a:t>
            </a:r>
            <a:endParaRPr lang="es-CO" dirty="0"/>
          </a:p>
          <a:p>
            <a:pPr lvl="0"/>
            <a:r>
              <a:rPr lang="en-US" dirty="0"/>
              <a:t>Quality.</a:t>
            </a:r>
            <a:endParaRPr lang="es-CO" dirty="0"/>
          </a:p>
          <a:p>
            <a:endParaRPr lang="es-CO" dirty="0"/>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4293096"/>
            <a:ext cx="1631950" cy="1854200"/>
          </a:xfrm>
          <a:prstGeom prst="rect">
            <a:avLst/>
          </a:prstGeom>
        </p:spPr>
      </p:pic>
      <p:sp>
        <p:nvSpPr>
          <p:cNvPr id="5" name="4 Marcador de texto"/>
          <p:cNvSpPr>
            <a:spLocks noGrp="1"/>
          </p:cNvSpPr>
          <p:nvPr>
            <p:ph type="body" sz="quarter" idx="3"/>
          </p:nvPr>
        </p:nvSpPr>
        <p:spPr>
          <a:xfrm>
            <a:off x="3866640" y="1340768"/>
            <a:ext cx="3090672" cy="576262"/>
          </a:xfrm>
        </p:spPr>
        <p:txBody>
          <a:bodyPr/>
          <a:lstStyle/>
          <a:p>
            <a:r>
              <a:rPr lang="en-US" dirty="0" smtClean="0">
                <a:solidFill>
                  <a:schemeClr val="accent1">
                    <a:lumMod val="75000"/>
                  </a:schemeClr>
                </a:solidFill>
              </a:rPr>
              <a:t>Corporative values.</a:t>
            </a:r>
            <a:endParaRPr lang="en-US" dirty="0">
              <a:solidFill>
                <a:schemeClr val="accent1">
                  <a:lumMod val="75000"/>
                </a:schemeClr>
              </a:solidFill>
            </a:endParaRPr>
          </a:p>
        </p:txBody>
      </p:sp>
      <p:sp>
        <p:nvSpPr>
          <p:cNvPr id="3" name="2 Marcador de texto"/>
          <p:cNvSpPr>
            <a:spLocks noGrp="1"/>
          </p:cNvSpPr>
          <p:nvPr>
            <p:ph type="body" idx="1"/>
          </p:nvPr>
        </p:nvSpPr>
        <p:spPr>
          <a:xfrm>
            <a:off x="756324" y="1340768"/>
            <a:ext cx="3090672" cy="576262"/>
          </a:xfrm>
        </p:spPr>
        <p:txBody>
          <a:bodyPr/>
          <a:lstStyle/>
          <a:p>
            <a:r>
              <a:rPr lang="es-CO" dirty="0" smtClean="0">
                <a:solidFill>
                  <a:srgbClr val="92D050"/>
                </a:solidFill>
              </a:rPr>
              <a:t>Valores corporativos</a:t>
            </a:r>
            <a:endParaRPr lang="es-CO" dirty="0">
              <a:solidFill>
                <a:srgbClr val="92D050"/>
              </a:solidFill>
            </a:endParaRPr>
          </a:p>
        </p:txBody>
      </p:sp>
      <p:pic>
        <p:nvPicPr>
          <p:cNvPr id="12" name="2 Imagen"/>
          <p:cNvPicPr>
            <a:picLocks noChangeAspect="1"/>
          </p:cNvPicPr>
          <p:nvPr/>
        </p:nvPicPr>
        <p:blipFill rotWithShape="1">
          <a:blip r:embed="rId3">
            <a:extLst>
              <a:ext uri="{BEBA8EAE-BF5A-486C-A8C5-ECC9F3942E4B}">
                <a14:imgProps xmlns:a14="http://schemas.microsoft.com/office/drawing/2010/main">
                  <a14:imgLayer r:embed="rId4">
                    <a14:imgEffect>
                      <a14:backgroundRemoval t="4121" b="96429" l="2053" r="94721">
                        <a14:backgroundMark x1="19648" y1="17857" x2="19648" y2="17857"/>
                        <a14:backgroundMark x1="18622" y1="29945" x2="18622" y2="29945"/>
                        <a14:backgroundMark x1="33284" y1="21703" x2="33284" y2="21703"/>
                        <a14:backgroundMark x1="33578" y1="28571" x2="33578" y2="28571"/>
                        <a14:backgroundMark x1="30205" y1="63462" x2="30205" y2="63462"/>
                        <a14:backgroundMark x1="54985" y1="69780" x2="54985" y2="69780"/>
                        <a14:backgroundMark x1="63930" y1="67582" x2="63930" y2="67582"/>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l="15891" t="21951" r="15114" b="26830"/>
          <a:stretch/>
        </p:blipFill>
        <p:spPr>
          <a:xfrm>
            <a:off x="1619672" y="152889"/>
            <a:ext cx="3500021" cy="1386800"/>
          </a:xfrm>
          <a:prstGeom prst="rect">
            <a:avLst/>
          </a:prstGeom>
        </p:spPr>
      </p:pic>
      <p:sp>
        <p:nvSpPr>
          <p:cNvPr id="14" name="Rectángulo 13"/>
          <p:cNvSpPr/>
          <p:nvPr/>
        </p:nvSpPr>
        <p:spPr>
          <a:xfrm>
            <a:off x="0" y="6669360"/>
            <a:ext cx="9144000" cy="188640"/>
          </a:xfrm>
          <a:prstGeom prst="rect">
            <a:avLst/>
          </a:prstGeom>
          <a:solidFill>
            <a:srgbClr val="90C22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1400" dirty="0" smtClean="0">
                <a:solidFill>
                  <a:schemeClr val="accent1">
                    <a:lumMod val="50000"/>
                  </a:schemeClr>
                </a:solidFill>
              </a:rPr>
              <a:t>Asistencia Administrativa.</a:t>
            </a:r>
            <a:endParaRPr lang="es-ES" sz="1400" dirty="0">
              <a:solidFill>
                <a:schemeClr val="accent1">
                  <a:lumMod val="50000"/>
                </a:schemeClr>
              </a:solidFill>
            </a:endParaRPr>
          </a:p>
        </p:txBody>
      </p:sp>
      <p:sp>
        <p:nvSpPr>
          <p:cNvPr id="15" name="Rectángulo 14"/>
          <p:cNvSpPr/>
          <p:nvPr/>
        </p:nvSpPr>
        <p:spPr>
          <a:xfrm>
            <a:off x="0" y="1496777"/>
            <a:ext cx="9144000" cy="431850"/>
          </a:xfrm>
          <a:prstGeom prst="rect">
            <a:avLst/>
          </a:prstGeom>
          <a:solidFill>
            <a:srgbClr val="90C226">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3" y="2059476"/>
            <a:ext cx="660684" cy="99429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159727" y="1171226"/>
            <a:ext cx="6696744" cy="1584176"/>
          </a:xfrm>
        </p:spPr>
        <p:txBody>
          <a:bodyPr>
            <a:noAutofit/>
          </a:bodyPr>
          <a:lstStyle/>
          <a:p>
            <a:pPr algn="just">
              <a:buNone/>
            </a:pPr>
            <a:r>
              <a:rPr lang="es-CO" sz="1900" dirty="0">
                <a:latin typeface="Georgia" panose="02040502050405020303" pitchFamily="18" charset="0"/>
              </a:rPr>
              <a:t>«</a:t>
            </a:r>
            <a:r>
              <a:rPr lang="es-CO" sz="1900" dirty="0" smtClean="0">
                <a:latin typeface="Georgia" panose="02040502050405020303" pitchFamily="18" charset="0"/>
              </a:rPr>
              <a:t>Amar </a:t>
            </a:r>
            <a:r>
              <a:rPr lang="es-CO" sz="1900" dirty="0">
                <a:latin typeface="Georgia" panose="02040502050405020303" pitchFamily="18" charset="0"/>
              </a:rPr>
              <a:t>el hecho de contribuir a una sociedad integral, con responsabilidad, en armonía con la naturaleza y satisfacción de clientes, es para nosotros nuestro mayor </a:t>
            </a:r>
            <a:r>
              <a:rPr lang="es-CO" sz="1900" dirty="0" smtClean="0">
                <a:latin typeface="Georgia" panose="02040502050405020303" pitchFamily="18" charset="0"/>
              </a:rPr>
              <a:t>logro».</a:t>
            </a:r>
            <a:endParaRPr lang="es-CO" sz="1900" dirty="0">
              <a:latin typeface="Georgia" panose="02040502050405020303" pitchFamily="18" charset="0"/>
            </a:endParaRPr>
          </a:p>
        </p:txBody>
      </p:sp>
      <p:sp>
        <p:nvSpPr>
          <p:cNvPr id="6" name="5 Marcador de contenido"/>
          <p:cNvSpPr>
            <a:spLocks noGrp="1"/>
          </p:cNvSpPr>
          <p:nvPr>
            <p:ph sz="quarter" idx="4"/>
          </p:nvPr>
        </p:nvSpPr>
        <p:spPr>
          <a:xfrm>
            <a:off x="157886" y="4016880"/>
            <a:ext cx="6862385" cy="1653879"/>
          </a:xfrm>
        </p:spPr>
        <p:txBody>
          <a:bodyPr>
            <a:normAutofit/>
          </a:bodyPr>
          <a:lstStyle/>
          <a:p>
            <a:pPr algn="just">
              <a:buNone/>
            </a:pPr>
            <a:r>
              <a:rPr lang="en-US" sz="1900" dirty="0">
                <a:latin typeface="Georgia" panose="02040502050405020303" pitchFamily="18" charset="0"/>
              </a:rPr>
              <a:t>	«</a:t>
            </a:r>
            <a:r>
              <a:rPr lang="en-US" sz="1900" dirty="0" smtClean="0">
                <a:latin typeface="Georgia" panose="02040502050405020303" pitchFamily="18" charset="0"/>
              </a:rPr>
              <a:t>Love </a:t>
            </a:r>
            <a:r>
              <a:rPr lang="en-US" sz="1900" dirty="0">
                <a:latin typeface="Georgia" panose="02040502050405020303" pitchFamily="18" charset="0"/>
              </a:rPr>
              <a:t>the fact of contributes to an integral society, with responsibility, in harmony with nature and customer satisfaction is our greatest achievement for </a:t>
            </a:r>
            <a:r>
              <a:rPr lang="en-US" sz="1900" dirty="0" smtClean="0">
                <a:latin typeface="Georgia" panose="02040502050405020303" pitchFamily="18" charset="0"/>
              </a:rPr>
              <a:t>us».</a:t>
            </a:r>
            <a:endParaRPr lang="es-CO" sz="1900" dirty="0">
              <a:latin typeface="Georgia" panose="02040502050405020303" pitchFamily="18" charset="0"/>
            </a:endParaRPr>
          </a:p>
        </p:txBody>
      </p:sp>
      <p:pic>
        <p:nvPicPr>
          <p:cNvPr id="9" name="2 Imagen"/>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4121" b="96429" l="2053" r="94721">
                        <a14:backgroundMark x1="19648" y1="17857" x2="19648" y2="17857"/>
                        <a14:backgroundMark x1="18622" y1="29945" x2="18622" y2="29945"/>
                        <a14:backgroundMark x1="33284" y1="21703" x2="33284" y2="21703"/>
                        <a14:backgroundMark x1="33578" y1="28571" x2="33578" y2="28571"/>
                        <a14:backgroundMark x1="30205" y1="63462" x2="30205" y2="63462"/>
                        <a14:backgroundMark x1="54985" y1="69780" x2="54985" y2="69780"/>
                        <a14:backgroundMark x1="63930" y1="67582" x2="63930" y2="67582"/>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l="15891" t="21951" r="15114" b="26830"/>
          <a:stretch/>
        </p:blipFill>
        <p:spPr>
          <a:xfrm>
            <a:off x="159727" y="44624"/>
            <a:ext cx="1115931" cy="442161"/>
          </a:xfrm>
          <a:prstGeom prst="rect">
            <a:avLst/>
          </a:prstGeom>
        </p:spPr>
      </p:pic>
      <p:sp>
        <p:nvSpPr>
          <p:cNvPr id="10" name="Rectángulo 9"/>
          <p:cNvSpPr/>
          <p:nvPr/>
        </p:nvSpPr>
        <p:spPr>
          <a:xfrm>
            <a:off x="0" y="6669360"/>
            <a:ext cx="9144000" cy="188640"/>
          </a:xfrm>
          <a:prstGeom prst="rect">
            <a:avLst/>
          </a:prstGeom>
          <a:solidFill>
            <a:srgbClr val="90C22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1400" dirty="0" smtClean="0">
                <a:solidFill>
                  <a:schemeClr val="accent1">
                    <a:lumMod val="50000"/>
                  </a:schemeClr>
                </a:solidFill>
              </a:rPr>
              <a:t>Asistencia Administrativa.</a:t>
            </a:r>
            <a:endParaRPr lang="es-ES" sz="1400" dirty="0">
              <a:solidFill>
                <a:schemeClr val="accent1">
                  <a:lumMod val="50000"/>
                </a:schemeClr>
              </a:solidFill>
            </a:endParaRPr>
          </a:p>
        </p:txBody>
      </p:sp>
      <p:sp>
        <p:nvSpPr>
          <p:cNvPr id="11" name="2 Marcador de texto"/>
          <p:cNvSpPr txBox="1">
            <a:spLocks/>
          </p:cNvSpPr>
          <p:nvPr/>
        </p:nvSpPr>
        <p:spPr>
          <a:xfrm>
            <a:off x="0" y="588515"/>
            <a:ext cx="9144000" cy="359003"/>
          </a:xfrm>
          <a:prstGeom prst="rect">
            <a:avLst/>
          </a:prstGeom>
          <a:solidFill>
            <a:schemeClr val="accent1">
              <a:lumMod val="40000"/>
              <a:lumOff val="60000"/>
              <a:alpha val="30196"/>
            </a:schemeClr>
          </a:solidFill>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pPr algn="ctr"/>
            <a:r>
              <a:rPr lang="es-CO" dirty="0" smtClean="0">
                <a:solidFill>
                  <a:srgbClr val="92D050"/>
                </a:solidFill>
                <a:latin typeface="Franklin Gothic Medium" panose="020B0603020102020204" pitchFamily="34" charset="0"/>
              </a:rPr>
              <a:t>							Filosofía.</a:t>
            </a:r>
            <a:endParaRPr lang="es-CO" dirty="0">
              <a:solidFill>
                <a:srgbClr val="92D050"/>
              </a:solidFill>
              <a:latin typeface="Franklin Gothic Medium" panose="020B0603020102020204" pitchFamily="34" charset="0"/>
            </a:endParaRPr>
          </a:p>
        </p:txBody>
      </p:sp>
      <p:sp>
        <p:nvSpPr>
          <p:cNvPr id="13" name="4 Marcador de texto"/>
          <p:cNvSpPr>
            <a:spLocks noGrp="1"/>
          </p:cNvSpPr>
          <p:nvPr>
            <p:ph type="body" sz="quarter" idx="3"/>
          </p:nvPr>
        </p:nvSpPr>
        <p:spPr>
          <a:xfrm>
            <a:off x="0" y="3117072"/>
            <a:ext cx="9144000" cy="384133"/>
          </a:xfrm>
          <a:solidFill>
            <a:srgbClr val="92D050">
              <a:alpha val="50196"/>
            </a:srgbClr>
          </a:solidFill>
        </p:spPr>
        <p:txBody>
          <a:bodyPr/>
          <a:lstStyle/>
          <a:p>
            <a:pPr algn="ctr"/>
            <a:r>
              <a:rPr lang="es-CO" dirty="0" smtClean="0">
                <a:solidFill>
                  <a:schemeClr val="accent1">
                    <a:lumMod val="75000"/>
                  </a:schemeClr>
                </a:solidFill>
                <a:latin typeface="Franklin Gothic Medium" panose="020B0603020102020204" pitchFamily="34" charset="0"/>
              </a:rPr>
              <a:t>							</a:t>
            </a:r>
            <a:r>
              <a:rPr lang="es-CO" dirty="0" err="1" smtClean="0">
                <a:solidFill>
                  <a:schemeClr val="accent1">
                    <a:lumMod val="75000"/>
                  </a:schemeClr>
                </a:solidFill>
                <a:latin typeface="Franklin Gothic Medium" panose="020B0603020102020204" pitchFamily="34" charset="0"/>
              </a:rPr>
              <a:t>Phylosophy</a:t>
            </a:r>
            <a:r>
              <a:rPr lang="es-CO" dirty="0" smtClean="0">
                <a:solidFill>
                  <a:schemeClr val="accent1">
                    <a:lumMod val="75000"/>
                  </a:schemeClr>
                </a:solidFill>
                <a:latin typeface="Franklin Gothic Medium" panose="020B0603020102020204" pitchFamily="34" charset="0"/>
              </a:rPr>
              <a:t>.</a:t>
            </a:r>
            <a:endParaRPr lang="es-CO" dirty="0">
              <a:solidFill>
                <a:schemeClr val="accent1">
                  <a:lumMod val="75000"/>
                </a:schemeClr>
              </a:solidFill>
              <a:latin typeface="Franklin Gothic Medium" panose="020B0603020102020204" pitchFamily="34" charset="0"/>
            </a:endParaRPr>
          </a:p>
        </p:txBody>
      </p:sp>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7971" y="2305218"/>
            <a:ext cx="2043878" cy="162370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636912"/>
            <a:ext cx="6347713" cy="1392808"/>
          </a:xfrm>
        </p:spPr>
        <p:txBody>
          <a:bodyPr>
            <a:noAutofit/>
          </a:bodyPr>
          <a:lstStyle/>
          <a:p>
            <a:pPr algn="ctr"/>
            <a:r>
              <a:rPr lang="es-ES" sz="4800" dirty="0" smtClean="0">
                <a:latin typeface="Franklin Gothic Book" pitchFamily="34" charset="0"/>
              </a:rPr>
              <a:t>NUESTROS PRODUCTOS </a:t>
            </a:r>
            <a:endParaRPr lang="es-ES" sz="4800" dirty="0">
              <a:latin typeface="Franklin Gothic Book" pitchFamily="34" charset="0"/>
            </a:endParaRPr>
          </a:p>
        </p:txBody>
      </p:sp>
    </p:spTree>
    <p:extLst>
      <p:ext uri="{BB962C8B-B14F-4D97-AF65-F5344CB8AC3E}">
        <p14:creationId xmlns:p14="http://schemas.microsoft.com/office/powerpoint/2010/main" val="710236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28100" y="836712"/>
            <a:ext cx="7344816" cy="4031873"/>
          </a:xfrm>
          <a:prstGeom prst="rect">
            <a:avLst/>
          </a:prstGeom>
          <a:noFill/>
        </p:spPr>
        <p:txBody>
          <a:bodyPr wrap="square" rtlCol="0">
            <a:spAutoFit/>
          </a:bodyPr>
          <a:lstStyle/>
          <a:p>
            <a:r>
              <a:rPr lang="es-CO" sz="2800" dirty="0">
                <a:solidFill>
                  <a:schemeClr val="tx1">
                    <a:lumMod val="75000"/>
                    <a:lumOff val="25000"/>
                  </a:schemeClr>
                </a:solidFill>
                <a:latin typeface="Georgia" panose="02040502050405020303" pitchFamily="18" charset="0"/>
              </a:rPr>
              <a:t>Los productos de compra y venta en la Cooperativa Greencock son:</a:t>
            </a:r>
          </a:p>
          <a:p>
            <a:endParaRPr lang="es-CO" sz="3200" dirty="0">
              <a:solidFill>
                <a:schemeClr val="tx1">
                  <a:lumMod val="75000"/>
                  <a:lumOff val="25000"/>
                </a:schemeClr>
              </a:solidFill>
              <a:latin typeface="Georgia" panose="02040502050405020303" pitchFamily="18" charset="0"/>
            </a:endParaRPr>
          </a:p>
          <a:p>
            <a:pPr marL="285750" indent="-285750">
              <a:buFont typeface="Wingdings" panose="05000000000000000000" pitchFamily="2" charset="2"/>
              <a:buChar char="v"/>
            </a:pPr>
            <a:r>
              <a:rPr lang="es-CO" sz="2800" dirty="0">
                <a:solidFill>
                  <a:schemeClr val="tx1">
                    <a:lumMod val="75000"/>
                    <a:lumOff val="25000"/>
                  </a:schemeClr>
                </a:solidFill>
                <a:latin typeface="Georgia" panose="02040502050405020303" pitchFamily="18" charset="0"/>
              </a:rPr>
              <a:t>Latas de </a:t>
            </a:r>
            <a:r>
              <a:rPr lang="es-CO" sz="2800" dirty="0" smtClean="0">
                <a:solidFill>
                  <a:schemeClr val="tx1">
                    <a:lumMod val="75000"/>
                    <a:lumOff val="25000"/>
                  </a:schemeClr>
                </a:solidFill>
                <a:latin typeface="Georgia" panose="02040502050405020303" pitchFamily="18" charset="0"/>
              </a:rPr>
              <a:t>aluminio: En la Cooperativa Greencock</a:t>
            </a:r>
            <a:r>
              <a:rPr lang="es-CO" sz="2800" dirty="0" smtClean="0">
                <a:solidFill>
                  <a:schemeClr val="tx1">
                    <a:lumMod val="75000"/>
                    <a:lumOff val="25000"/>
                  </a:schemeClr>
                </a:solidFill>
                <a:latin typeface="Georgia" panose="02040502050405020303" pitchFamily="18" charset="0"/>
              </a:rPr>
              <a:t>, son de suma importancia debido a que con este material ahorramos mineral y energía. Además para reducir el impacto ambiental</a:t>
            </a:r>
          </a:p>
          <a:p>
            <a:endParaRPr lang="es-CO" sz="2800" dirty="0">
              <a:solidFill>
                <a:schemeClr val="tx1">
                  <a:lumMod val="75000"/>
                  <a:lumOff val="25000"/>
                </a:schemeClr>
              </a:solidFill>
              <a:latin typeface="Georgia" panose="02040502050405020303"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100" y="360414"/>
            <a:ext cx="1116013"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933056"/>
            <a:ext cx="2471733" cy="2498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3338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599" y="980728"/>
            <a:ext cx="6347714" cy="5060635"/>
          </a:xfrm>
        </p:spPr>
        <p:txBody>
          <a:bodyPr/>
          <a:lstStyle/>
          <a:p>
            <a:pPr>
              <a:buFont typeface="Wingdings" pitchFamily="2" charset="2"/>
              <a:buChar char="v"/>
            </a:pPr>
            <a:r>
              <a:rPr lang="es-CO" sz="2800" dirty="0" smtClean="0">
                <a:latin typeface="Georgia" panose="02040502050405020303" pitchFamily="18" charset="0"/>
              </a:rPr>
              <a:t>Cartón: Este material es muy importante, debido a que una persona cuando lo recicla y puede volver a ser utilizado para la </a:t>
            </a:r>
            <a:r>
              <a:rPr lang="es-ES" sz="2800" dirty="0">
                <a:latin typeface="Georgia" pitchFamily="18" charset="0"/>
              </a:rPr>
              <a:t>fabricación de nuevos materiales de cartón y </a:t>
            </a:r>
            <a:r>
              <a:rPr lang="es-ES" sz="2800" dirty="0" smtClean="0">
                <a:latin typeface="Georgia" pitchFamily="18" charset="0"/>
              </a:rPr>
              <a:t>papel. </a:t>
            </a:r>
            <a:endParaRPr lang="es-CO" sz="2800" dirty="0">
              <a:latin typeface="Georgia" panose="02040502050405020303" pitchFamily="18" charset="0"/>
            </a:endParaRPr>
          </a:p>
          <a:p>
            <a:pPr marL="0" indent="0">
              <a:buNone/>
            </a:pPr>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353727"/>
            <a:ext cx="2916456" cy="205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9185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653</TotalTime>
  <Words>427</Words>
  <Application>Microsoft Office PowerPoint</Application>
  <PresentationFormat>Presentación en pantalla (4:3)</PresentationFormat>
  <Paragraphs>56</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NUESTROS PRODUCTOS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Cooperativa GreenCock.  Cooperative GreenCock.</dc:title>
  <dc:creator>Wilder zuluaga ospina</dc:creator>
  <cp:lastModifiedBy>USUARIO</cp:lastModifiedBy>
  <cp:revision>46</cp:revision>
  <dcterms:created xsi:type="dcterms:W3CDTF">2014-10-28T23:38:55Z</dcterms:created>
  <dcterms:modified xsi:type="dcterms:W3CDTF">2015-08-24T13:27:17Z</dcterms:modified>
</cp:coreProperties>
</file>